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03"/>
  </p:notesMasterIdLst>
  <p:sldIdLst>
    <p:sldId id="306" r:id="rId2"/>
    <p:sldId id="325" r:id="rId3"/>
    <p:sldId id="326" r:id="rId4"/>
    <p:sldId id="364" r:id="rId5"/>
    <p:sldId id="365" r:id="rId6"/>
    <p:sldId id="402" r:id="rId7"/>
    <p:sldId id="324" r:id="rId8"/>
    <p:sldId id="359" r:id="rId9"/>
    <p:sldId id="330" r:id="rId10"/>
    <p:sldId id="360" r:id="rId11"/>
    <p:sldId id="328" r:id="rId12"/>
    <p:sldId id="329" r:id="rId13"/>
    <p:sldId id="332" r:id="rId14"/>
    <p:sldId id="333" r:id="rId15"/>
    <p:sldId id="307" r:id="rId16"/>
    <p:sldId id="338" r:id="rId17"/>
    <p:sldId id="361" r:id="rId18"/>
    <p:sldId id="334" r:id="rId19"/>
    <p:sldId id="336" r:id="rId20"/>
    <p:sldId id="337" r:id="rId21"/>
    <p:sldId id="308" r:id="rId22"/>
    <p:sldId id="339" r:id="rId23"/>
    <p:sldId id="340" r:id="rId24"/>
    <p:sldId id="343" r:id="rId25"/>
    <p:sldId id="309" r:id="rId26"/>
    <p:sldId id="341" r:id="rId27"/>
    <p:sldId id="344" r:id="rId28"/>
    <p:sldId id="342" r:id="rId29"/>
    <p:sldId id="310" r:id="rId30"/>
    <p:sldId id="362" r:id="rId31"/>
    <p:sldId id="346" r:id="rId32"/>
    <p:sldId id="347" r:id="rId33"/>
    <p:sldId id="311" r:id="rId34"/>
    <p:sldId id="269" r:id="rId35"/>
    <p:sldId id="270" r:id="rId36"/>
    <p:sldId id="368" r:id="rId37"/>
    <p:sldId id="271" r:id="rId38"/>
    <p:sldId id="272" r:id="rId39"/>
    <p:sldId id="274" r:id="rId40"/>
    <p:sldId id="369" r:id="rId41"/>
    <p:sldId id="275" r:id="rId42"/>
    <p:sldId id="276" r:id="rId43"/>
    <p:sldId id="279" r:id="rId44"/>
    <p:sldId id="280" r:id="rId45"/>
    <p:sldId id="281" r:id="rId46"/>
    <p:sldId id="370" r:id="rId47"/>
    <p:sldId id="283" r:id="rId48"/>
    <p:sldId id="284" r:id="rId49"/>
    <p:sldId id="285" r:id="rId50"/>
    <p:sldId id="313" r:id="rId51"/>
    <p:sldId id="290" r:id="rId52"/>
    <p:sldId id="350" r:id="rId53"/>
    <p:sldId id="403" r:id="rId54"/>
    <p:sldId id="291" r:id="rId55"/>
    <p:sldId id="293" r:id="rId56"/>
    <p:sldId id="297" r:id="rId57"/>
    <p:sldId id="298" r:id="rId58"/>
    <p:sldId id="292" r:id="rId59"/>
    <p:sldId id="294" r:id="rId60"/>
    <p:sldId id="295" r:id="rId61"/>
    <p:sldId id="296" r:id="rId62"/>
    <p:sldId id="299" r:id="rId63"/>
    <p:sldId id="408" r:id="rId64"/>
    <p:sldId id="404" r:id="rId65"/>
    <p:sldId id="407" r:id="rId66"/>
    <p:sldId id="406" r:id="rId67"/>
    <p:sldId id="405" r:id="rId68"/>
    <p:sldId id="349" r:id="rId69"/>
    <p:sldId id="371" r:id="rId70"/>
    <p:sldId id="286" r:id="rId71"/>
    <p:sldId id="379" r:id="rId72"/>
    <p:sldId id="387" r:id="rId73"/>
    <p:sldId id="388" r:id="rId74"/>
    <p:sldId id="399" r:id="rId75"/>
    <p:sldId id="400" r:id="rId76"/>
    <p:sldId id="373" r:id="rId77"/>
    <p:sldId id="386" r:id="rId78"/>
    <p:sldId id="385" r:id="rId79"/>
    <p:sldId id="390" r:id="rId80"/>
    <p:sldId id="377" r:id="rId81"/>
    <p:sldId id="393" r:id="rId82"/>
    <p:sldId id="380" r:id="rId83"/>
    <p:sldId id="372" r:id="rId84"/>
    <p:sldId id="381" r:id="rId85"/>
    <p:sldId id="394" r:id="rId86"/>
    <p:sldId id="376" r:id="rId87"/>
    <p:sldId id="382" r:id="rId88"/>
    <p:sldId id="395" r:id="rId89"/>
    <p:sldId id="375" r:id="rId90"/>
    <p:sldId id="383" r:id="rId91"/>
    <p:sldId id="396" r:id="rId92"/>
    <p:sldId id="378" r:id="rId93"/>
    <p:sldId id="374" r:id="rId94"/>
    <p:sldId id="398" r:id="rId95"/>
    <p:sldId id="397" r:id="rId96"/>
    <p:sldId id="401" r:id="rId97"/>
    <p:sldId id="322" r:id="rId98"/>
    <p:sldId id="301" r:id="rId99"/>
    <p:sldId id="302" r:id="rId100"/>
    <p:sldId id="303" r:id="rId101"/>
    <p:sldId id="304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698E"/>
    <a:srgbClr val="EA4335"/>
    <a:srgbClr val="FF3300"/>
    <a:srgbClr val="15965A"/>
    <a:srgbClr val="B38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5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1478D-87B6-451A-8696-61271112EFBC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FC2BD-A5B6-4DBB-BAF8-AB16095C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95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Aspect	Guideline			Metric	Visibility </a:t>
            </a:r>
          </a:p>
          <a:p>
            <a:r>
              <a:rPr lang="en-US" dirty="0"/>
              <a:t>Naming	Names should reflect problem domain	None 	High </a:t>
            </a:r>
          </a:p>
          <a:p>
            <a:r>
              <a:rPr lang="en-US" dirty="0"/>
              <a:t>Complexity	Methods should have a low cyclomatic	&lt;10	High </a:t>
            </a:r>
          </a:p>
          <a:p>
            <a:r>
              <a:rPr lang="en-US" dirty="0"/>
              <a:t>Cohesion	Modules should be small and follow the	&lt;1KLOC	High </a:t>
            </a:r>
          </a:p>
          <a:p>
            <a:r>
              <a:rPr lang="en-US" dirty="0"/>
              <a:t> 	single responsibility principle</a:t>
            </a:r>
          </a:p>
          <a:p>
            <a:r>
              <a:rPr lang="en-US" dirty="0"/>
              <a:t>Coupling	Low coupling and dependencies towards	None	Low </a:t>
            </a:r>
          </a:p>
          <a:p>
            <a:r>
              <a:rPr lang="en-US" dirty="0"/>
              <a:t>	abstractions and interfaces. No cycles.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7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2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2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UML is best known lines and boxes notation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at some point it becomes too cluttered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9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only boxes are shown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2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86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0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FC2BD-A5B6-4DBB-BAF8-AB16095C304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1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47523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3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69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5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1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2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7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67A8-8BE1-4384-8E52-CA6CA56C077B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B7793-5ADB-4896-83B0-DF67F8F5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2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infoq.com/presentations/code-organization-large-projects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5298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Implement Feature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748304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58472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139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50%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878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Avoid comprehension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7539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Refactor NMI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452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Understand Dependencies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765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architect</a:t>
            </a:r>
          </a:p>
        </p:txBody>
      </p:sp>
    </p:spTree>
    <p:extLst>
      <p:ext uri="{BB962C8B-B14F-4D97-AF65-F5344CB8AC3E}">
        <p14:creationId xmlns:p14="http://schemas.microsoft.com/office/powerpoint/2010/main" val="331980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Rigidity</a:t>
            </a:r>
          </a:p>
          <a:p>
            <a:r>
              <a:rPr lang="en-US" dirty="0"/>
              <a:t>Fragility</a:t>
            </a:r>
          </a:p>
          <a:p>
            <a:r>
              <a:rPr lang="en-US" dirty="0"/>
              <a:t>Immobility</a:t>
            </a:r>
          </a:p>
          <a:p>
            <a:r>
              <a:rPr lang="en-US" dirty="0"/>
              <a:t>Viscosity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0468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volution of junit dependencies across releases">
            <a:extLst>
              <a:ext uri="{FF2B5EF4-FFF2-40B4-BE49-F238E27FC236}">
                <a16:creationId xmlns:a16="http://schemas.microsoft.com/office/drawing/2014/main" id="{F29A6F44-002E-453B-B470-6443F255E9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22" y="213064"/>
            <a:ext cx="8898355" cy="61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5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Get feedback on arch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6088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Intentional vs Emergent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Agile architecture balances intentionality and emergence: </a:t>
            </a:r>
          </a:p>
          <a:p>
            <a:r>
              <a:rPr lang="en-US" dirty="0"/>
              <a:t>Intentional architecture – Defines a set of purposeful, planned architectural strategies and initiatives, which enhance solution design, performance, and usability and provide guidance for inter-team design and implementation synchronization. </a:t>
            </a:r>
          </a:p>
          <a:p>
            <a:r>
              <a:rPr lang="en-US" dirty="0"/>
              <a:t>Emergent design – Provides the technical basis for a fully evolutionary and incremental implementation approach. This helps developers and designers respond to immediate user needs, allowing the design to evolve as the system is built and deployed.</a:t>
            </a:r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7223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Design</a:t>
            </a:r>
            <a:endParaRPr lang="en-N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991002-68D8-4DC6-8D0C-50ACFFB36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742179"/>
              </p:ext>
            </p:extLst>
          </p:nvPr>
        </p:nvGraphicFramePr>
        <p:xfrm>
          <a:off x="1168893" y="2112885"/>
          <a:ext cx="6096000" cy="280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965149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32771681"/>
                    </a:ext>
                  </a:extLst>
                </a:gridCol>
              </a:tblGrid>
              <a:tr h="14026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Naming</a:t>
                      </a:r>
                      <a:endParaRPr lang="en-N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Complexity</a:t>
                      </a:r>
                      <a:endParaRPr lang="en-N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856779"/>
                  </a:ext>
                </a:extLst>
              </a:tr>
              <a:tr h="140267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Cohesion</a:t>
                      </a:r>
                      <a:endParaRPr lang="en-NL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Coupling</a:t>
                      </a:r>
                      <a:endParaRPr lang="en-NL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454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507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Intentional vs Emergent: But how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046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tester</a:t>
            </a:r>
          </a:p>
        </p:txBody>
      </p:sp>
    </p:spTree>
    <p:extLst>
      <p:ext uri="{BB962C8B-B14F-4D97-AF65-F5344CB8AC3E}">
        <p14:creationId xmlns:p14="http://schemas.microsoft.com/office/powerpoint/2010/main" val="1584607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Integration Strategy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9115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Predict Defects Dep/CC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25404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More Defects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269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manager</a:t>
            </a:r>
          </a:p>
        </p:txBody>
      </p:sp>
    </p:spTree>
    <p:extLst>
      <p:ext uri="{BB962C8B-B14F-4D97-AF65-F5344CB8AC3E}">
        <p14:creationId xmlns:p14="http://schemas.microsoft.com/office/powerpoint/2010/main" val="250414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Out source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660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Lower </a:t>
            </a:r>
            <a:r>
              <a:rPr lang="en-US" dirty="0" err="1"/>
              <a:t>productiive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1408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Need: Staffing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428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Lines and Boxes</a:t>
            </a:r>
          </a:p>
        </p:txBody>
      </p:sp>
    </p:spTree>
    <p:extLst>
      <p:ext uri="{BB962C8B-B14F-4D97-AF65-F5344CB8AC3E}">
        <p14:creationId xmlns:p14="http://schemas.microsoft.com/office/powerpoint/2010/main" val="238285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Lacking Visibility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712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D085C003-82B1-4C91-B1BB-884D10352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22" y="527210"/>
            <a:ext cx="3612048" cy="2627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D92610-B38E-438E-9952-949C1EE7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846" y="2974159"/>
            <a:ext cx="5037495" cy="36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4FEF83B-0F99-474E-B87A-8E2078688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4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3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Boxes No Lines</a:t>
            </a:r>
            <a:endParaRPr lang="en-NL" dirty="0"/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CE0862-4DA2-466E-8C18-25A5A2DDC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5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821" y="2107785"/>
            <a:ext cx="77724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Design Structure Matrix</a:t>
            </a:r>
          </a:p>
        </p:txBody>
      </p:sp>
    </p:spTree>
    <p:extLst>
      <p:ext uri="{BB962C8B-B14F-4D97-AF65-F5344CB8AC3E}">
        <p14:creationId xmlns:p14="http://schemas.microsoft.com/office/powerpoint/2010/main" val="1788082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051" y="333427"/>
            <a:ext cx="7796671" cy="623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ular Callout 4"/>
          <p:cNvSpPr/>
          <p:nvPr/>
        </p:nvSpPr>
        <p:spPr>
          <a:xfrm>
            <a:off x="7151283" y="4530469"/>
            <a:ext cx="1266669" cy="612648"/>
          </a:xfrm>
          <a:prstGeom prst="wedgeRoundRectCallout">
            <a:avLst>
              <a:gd name="adj1" fmla="val -103240"/>
              <a:gd name="adj2" fmla="val -136273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Not used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7587387" y="3452095"/>
            <a:ext cx="1266669" cy="612648"/>
          </a:xfrm>
          <a:prstGeom prst="wedgeRoundRectCallout">
            <a:avLst>
              <a:gd name="adj1" fmla="val -62234"/>
              <a:gd name="adj2" fmla="val -8928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Skip layer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587386" y="2067397"/>
            <a:ext cx="1266669" cy="612648"/>
          </a:xfrm>
          <a:prstGeom prst="wedgeRoundRectCallout">
            <a:avLst>
              <a:gd name="adj1" fmla="val -133277"/>
              <a:gd name="adj2" fmla="val -5183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Wrong direction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818305" y="4497816"/>
            <a:ext cx="1135748" cy="612648"/>
          </a:xfrm>
          <a:prstGeom prst="wedgeRoundRectCallout">
            <a:avLst>
              <a:gd name="adj1" fmla="val -67717"/>
              <a:gd name="adj2" fmla="val -10697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Cycle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24051" y="967344"/>
            <a:ext cx="1534510" cy="616128"/>
          </a:xfrm>
          <a:prstGeom prst="wedgeRoundRectCallout">
            <a:avLst>
              <a:gd name="adj1" fmla="val 52157"/>
              <a:gd name="adj2" fmla="val 11788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dependencies</a:t>
            </a:r>
          </a:p>
        </p:txBody>
      </p:sp>
    </p:spTree>
    <p:extLst>
      <p:ext uri="{BB962C8B-B14F-4D97-AF65-F5344CB8AC3E}">
        <p14:creationId xmlns:p14="http://schemas.microsoft.com/office/powerpoint/2010/main" val="3004471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0B7A7-6D0C-4EC1-875E-7B4C38F55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38150"/>
            <a:ext cx="7505700" cy="5981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5188" y="2090844"/>
            <a:ext cx="1549682" cy="265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4382557" y="4502104"/>
            <a:ext cx="1266669" cy="612648"/>
          </a:xfrm>
          <a:prstGeom prst="wedgeRoundRectCallout">
            <a:avLst>
              <a:gd name="adj1" fmla="val -57913"/>
              <a:gd name="adj2" fmla="val -14505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P5 uses D3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664271" y="5675152"/>
            <a:ext cx="1345667" cy="612648"/>
          </a:xfrm>
          <a:prstGeom prst="wedgeRoundRectCallout">
            <a:avLst>
              <a:gd name="adj1" fmla="val -83295"/>
              <a:gd name="adj2" fmla="val -10557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Hierarchy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6403669" y="3195757"/>
            <a:ext cx="1674927" cy="612648"/>
          </a:xfrm>
          <a:prstGeom prst="wedgeRoundRectCallout">
            <a:avLst>
              <a:gd name="adj1" fmla="val -70249"/>
              <a:gd name="adj2" fmla="val 7995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Identity line</a:t>
            </a:r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3115888" y="1182848"/>
            <a:ext cx="5147268" cy="5150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45188" y="3633625"/>
            <a:ext cx="1545838" cy="262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6403669" y="1326081"/>
            <a:ext cx="1674930" cy="612647"/>
          </a:xfrm>
          <a:prstGeom prst="wedgeRoundRectCallout">
            <a:avLst>
              <a:gd name="adj1" fmla="val -50053"/>
              <a:gd name="adj2" fmla="val -9729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Same rows and columns 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664271" y="4502104"/>
            <a:ext cx="1365858" cy="612648"/>
          </a:xfrm>
          <a:prstGeom prst="wedgeRoundRectCallout">
            <a:avLst>
              <a:gd name="adj1" fmla="val 57572"/>
              <a:gd name="adj2" fmla="val -147060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Value indicates strength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09938" y="3633625"/>
            <a:ext cx="285225" cy="2628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DDABF5-E931-4FCC-9D68-1AA23741BAFE}"/>
              </a:ext>
            </a:extLst>
          </p:cNvPr>
          <p:cNvCxnSpPr>
            <a:cxnSpLocks/>
          </p:cNvCxnSpPr>
          <p:nvPr/>
        </p:nvCxnSpPr>
        <p:spPr>
          <a:xfrm>
            <a:off x="3115888" y="2206305"/>
            <a:ext cx="81505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C97DB0-A35D-467F-B95E-93EAAEEA1665}"/>
              </a:ext>
            </a:extLst>
          </p:cNvPr>
          <p:cNvCxnSpPr>
            <a:cxnSpLocks/>
          </p:cNvCxnSpPr>
          <p:nvPr/>
        </p:nvCxnSpPr>
        <p:spPr>
          <a:xfrm>
            <a:off x="4156823" y="2449575"/>
            <a:ext cx="0" cy="11244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46F3CD-BC63-4F16-A495-C77B065FC481}"/>
              </a:ext>
            </a:extLst>
          </p:cNvPr>
          <p:cNvCxnSpPr>
            <a:cxnSpLocks/>
          </p:cNvCxnSpPr>
          <p:nvPr/>
        </p:nvCxnSpPr>
        <p:spPr>
          <a:xfrm flipH="1">
            <a:off x="3115889" y="3768056"/>
            <a:ext cx="81505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5177"/>
      </p:ext>
    </p:extLst>
  </p:cSld>
  <p:clrMapOvr>
    <a:masterClrMapping/>
  </p:clrMapOvr>
  <p:transition>
    <p:wipe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473228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F8766-E39D-4045-BFE2-F1237FBC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38150"/>
            <a:ext cx="7505700" cy="59817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036653" y="1165201"/>
            <a:ext cx="288197" cy="8901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/>
          <p:cNvSpPr/>
          <p:nvPr/>
        </p:nvSpPr>
        <p:spPr>
          <a:xfrm>
            <a:off x="5458185" y="1924250"/>
            <a:ext cx="1843200" cy="996215"/>
          </a:xfrm>
          <a:prstGeom prst="wedgeRoundRectCallout">
            <a:avLst>
              <a:gd name="adj1" fmla="val 86847"/>
              <a:gd name="adj2" fmla="val -5192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Dependencies from A1 to U1, U2 and U3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individually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447818" y="1165201"/>
            <a:ext cx="1563830" cy="890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17288"/>
      </p:ext>
    </p:extLst>
  </p:cSld>
  <p:clrMapOvr>
    <a:masterClrMapping/>
  </p:clrMapOvr>
  <p:transition>
    <p:wipe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AAFAE-74C1-41FF-B727-7BBE1B83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747712"/>
            <a:ext cx="6886575" cy="5362575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>
          <a:xfrm>
            <a:off x="5806644" y="1956241"/>
            <a:ext cx="1843200" cy="996215"/>
          </a:xfrm>
          <a:prstGeom prst="wedgeRoundRectCallout">
            <a:avLst>
              <a:gd name="adj1" fmla="val 58608"/>
              <a:gd name="adj2" fmla="val -6870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Dependencies from A1 to U1, U2 and U3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aggregated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09483" y="1479948"/>
            <a:ext cx="305804" cy="256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34517" y="1479948"/>
            <a:ext cx="1907824" cy="256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06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18D8A2-1880-4A5D-87D3-485F882C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20" y="1104575"/>
            <a:ext cx="3486150" cy="19526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flipV="1">
            <a:off x="4723001" y="1823709"/>
            <a:ext cx="300169" cy="281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1853966" y="1823709"/>
            <a:ext cx="1876340" cy="281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5533157" y="1823709"/>
            <a:ext cx="1798820" cy="1054859"/>
          </a:xfrm>
          <a:prstGeom prst="wedgeRoundRectCallout">
            <a:avLst>
              <a:gd name="adj1" fmla="val -76665"/>
              <a:gd name="adj2" fmla="val -3707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All dependencies between Application and Utility collapsed</a:t>
            </a:r>
          </a:p>
        </p:txBody>
      </p:sp>
    </p:spTree>
    <p:extLst>
      <p:ext uri="{BB962C8B-B14F-4D97-AF65-F5344CB8AC3E}">
        <p14:creationId xmlns:p14="http://schemas.microsoft.com/office/powerpoint/2010/main" val="4384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Visualization Tools Not Used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723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Discovery</a:t>
            </a:r>
          </a:p>
        </p:txBody>
      </p:sp>
    </p:spTree>
    <p:extLst>
      <p:ext uri="{BB962C8B-B14F-4D97-AF65-F5344CB8AC3E}">
        <p14:creationId xmlns:p14="http://schemas.microsoft.com/office/powerpoint/2010/main" val="1207412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37A558-58E1-49BC-AFBA-DAD0EF43E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47" y="867168"/>
            <a:ext cx="3486150" cy="195262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925611" y="962074"/>
            <a:ext cx="1798820" cy="772664"/>
          </a:xfrm>
          <a:prstGeom prst="wedgeRoundRectCallout">
            <a:avLst>
              <a:gd name="adj1" fmla="val -85300"/>
              <a:gd name="adj2" fmla="val 8110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Many dependencies above identity line</a:t>
            </a:r>
          </a:p>
        </p:txBody>
      </p:sp>
    </p:spTree>
    <p:extLst>
      <p:ext uri="{BB962C8B-B14F-4D97-AF65-F5344CB8AC3E}">
        <p14:creationId xmlns:p14="http://schemas.microsoft.com/office/powerpoint/2010/main" val="1370016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36449-165D-4EBA-B12E-9321539A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09" y="2931316"/>
            <a:ext cx="3486150" cy="1952625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3608096" y="1868141"/>
            <a:ext cx="1798820" cy="772664"/>
          </a:xfrm>
          <a:prstGeom prst="wedgeRoundRectCallout">
            <a:avLst>
              <a:gd name="adj1" fmla="val -69026"/>
              <a:gd name="adj2" fmla="val 19972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Consumers to top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578139" y="5164371"/>
            <a:ext cx="1798820" cy="768772"/>
          </a:xfrm>
          <a:prstGeom prst="wedgeRoundRectCallout">
            <a:avLst>
              <a:gd name="adj1" fmla="val -66387"/>
              <a:gd name="adj2" fmla="val -115605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Providers to bottom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FC0596-E482-4793-93B7-B2125FE3AB5F}"/>
              </a:ext>
            </a:extLst>
          </p:cNvPr>
          <p:cNvCxnSpPr/>
          <p:nvPr/>
        </p:nvCxnSpPr>
        <p:spPr>
          <a:xfrm>
            <a:off x="4448175" y="3640931"/>
            <a:ext cx="912019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24F1A4-8805-4D2D-88AD-D9C6E147C53A}"/>
              </a:ext>
            </a:extLst>
          </p:cNvPr>
          <p:cNvCxnSpPr>
            <a:cxnSpLocks/>
          </p:cNvCxnSpPr>
          <p:nvPr/>
        </p:nvCxnSpPr>
        <p:spPr>
          <a:xfrm>
            <a:off x="4448175" y="3945731"/>
            <a:ext cx="319088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5D64CB-0DE0-4B0B-85DA-7F5646334CF9}"/>
              </a:ext>
            </a:extLst>
          </p:cNvPr>
          <p:cNvCxnSpPr>
            <a:cxnSpLocks/>
          </p:cNvCxnSpPr>
          <p:nvPr/>
        </p:nvCxnSpPr>
        <p:spPr>
          <a:xfrm>
            <a:off x="5072063" y="4541043"/>
            <a:ext cx="288131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0166DA-152C-419C-B56A-E82752D25462}"/>
              </a:ext>
            </a:extLst>
          </p:cNvPr>
          <p:cNvCxnSpPr>
            <a:cxnSpLocks/>
          </p:cNvCxnSpPr>
          <p:nvPr/>
        </p:nvCxnSpPr>
        <p:spPr>
          <a:xfrm>
            <a:off x="4767263" y="4250531"/>
            <a:ext cx="314421" cy="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4C83F6-FD92-46D6-960E-294958DC5FD3}"/>
              </a:ext>
            </a:extLst>
          </p:cNvPr>
          <p:cNvCxnSpPr>
            <a:cxnSpLocks/>
          </p:cNvCxnSpPr>
          <p:nvPr/>
        </p:nvCxnSpPr>
        <p:spPr>
          <a:xfrm flipV="1">
            <a:off x="4448175" y="3640932"/>
            <a:ext cx="0" cy="304799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73F84B-104F-4B26-8DB8-142B127CB033}"/>
              </a:ext>
            </a:extLst>
          </p:cNvPr>
          <p:cNvCxnSpPr>
            <a:cxnSpLocks/>
          </p:cNvCxnSpPr>
          <p:nvPr/>
        </p:nvCxnSpPr>
        <p:spPr>
          <a:xfrm flipV="1">
            <a:off x="4767263" y="3945731"/>
            <a:ext cx="0" cy="304801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DC400D-D85F-46B5-99AF-2151CEE209F7}"/>
              </a:ext>
            </a:extLst>
          </p:cNvPr>
          <p:cNvCxnSpPr>
            <a:cxnSpLocks/>
          </p:cNvCxnSpPr>
          <p:nvPr/>
        </p:nvCxnSpPr>
        <p:spPr>
          <a:xfrm flipV="1">
            <a:off x="5081684" y="4250531"/>
            <a:ext cx="0" cy="290513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6D67F6-AD5C-4304-997A-738B88B5E1B1}"/>
              </a:ext>
            </a:extLst>
          </p:cNvPr>
          <p:cNvCxnSpPr>
            <a:cxnSpLocks/>
          </p:cNvCxnSpPr>
          <p:nvPr/>
        </p:nvCxnSpPr>
        <p:spPr>
          <a:xfrm>
            <a:off x="5360194" y="3633787"/>
            <a:ext cx="0" cy="907256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ounded Rectangular Callout 15"/>
          <p:cNvSpPr/>
          <p:nvPr/>
        </p:nvSpPr>
        <p:spPr>
          <a:xfrm>
            <a:off x="5731208" y="3056143"/>
            <a:ext cx="1798820" cy="745714"/>
          </a:xfrm>
          <a:prstGeom prst="wedgeRoundRectCallout">
            <a:avLst>
              <a:gd name="adj1" fmla="val -67583"/>
              <a:gd name="adj2" fmla="val 7109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easily visible</a:t>
            </a:r>
          </a:p>
        </p:txBody>
      </p:sp>
    </p:spTree>
    <p:extLst>
      <p:ext uri="{BB962C8B-B14F-4D97-AF65-F5344CB8AC3E}">
        <p14:creationId xmlns:p14="http://schemas.microsoft.com/office/powerpoint/2010/main" val="3611503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4C000-0032-45C3-892A-6BCC8506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76400"/>
            <a:ext cx="5029200" cy="350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33875" y="3953558"/>
            <a:ext cx="266700" cy="582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26772" y="3015386"/>
            <a:ext cx="1835942" cy="901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7423141" y="3429000"/>
            <a:ext cx="1608945" cy="941881"/>
          </a:xfrm>
          <a:prstGeom prst="wedgeRoundRectCallout">
            <a:avLst>
              <a:gd name="adj1" fmla="val -126995"/>
              <a:gd name="adj2" fmla="val -5116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Encapsulated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33875" y="2708184"/>
            <a:ext cx="2752725" cy="2755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7423140" y="2162319"/>
            <a:ext cx="1608945" cy="941881"/>
          </a:xfrm>
          <a:prstGeom prst="wedgeRoundRectCallout">
            <a:avLst>
              <a:gd name="adj1" fmla="val -84411"/>
              <a:gd name="adj2" fmla="val 2401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Not used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5477655" y="4313555"/>
            <a:ext cx="1608945" cy="941881"/>
          </a:xfrm>
          <a:prstGeom prst="wedgeRoundRectCallout">
            <a:avLst>
              <a:gd name="adj1" fmla="val -109357"/>
              <a:gd name="adj2" fmla="val -54515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Public interface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70330" y="5992593"/>
            <a:ext cx="2232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Encapsulation Pattern</a:t>
            </a:r>
          </a:p>
        </p:txBody>
      </p:sp>
    </p:spTree>
    <p:extLst>
      <p:ext uri="{BB962C8B-B14F-4D97-AF65-F5344CB8AC3E}">
        <p14:creationId xmlns:p14="http://schemas.microsoft.com/office/powerpoint/2010/main" val="4082728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4C10D-D730-4A29-8B49-890F150D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63" y="1214437"/>
            <a:ext cx="5648325" cy="4124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59817" y="600310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Bus/Utility Pattern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ABFB2-1E65-45D9-BC49-AEBD18C1993F}"/>
              </a:ext>
            </a:extLst>
          </p:cNvPr>
          <p:cNvSpPr/>
          <p:nvPr/>
        </p:nvSpPr>
        <p:spPr>
          <a:xfrm>
            <a:off x="3845722" y="4410075"/>
            <a:ext cx="2135978" cy="928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7312538" y="3429000"/>
            <a:ext cx="1608945" cy="1473686"/>
          </a:xfrm>
          <a:prstGeom prst="wedgeRoundRectCallout">
            <a:avLst>
              <a:gd name="adj1" fmla="val -140898"/>
              <a:gd name="adj2" fmla="val 5287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Elements used in entire software</a:t>
            </a:r>
            <a:r>
              <a:rPr lang="en-US" sz="1400" dirty="0"/>
              <a:t> like utilities and data access objects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66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14C5B-C69A-43B9-B55A-1456254A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223962"/>
            <a:ext cx="5648325" cy="4124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49310" y="6045144"/>
            <a:ext cx="271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Change Propagator Pattern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8BA36-F410-4C8A-B6E4-8F52D3DDF4FB}"/>
              </a:ext>
            </a:extLst>
          </p:cNvPr>
          <p:cNvSpPr/>
          <p:nvPr/>
        </p:nvSpPr>
        <p:spPr>
          <a:xfrm>
            <a:off x="3905250" y="4731544"/>
            <a:ext cx="3386137" cy="2881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E3AE06-C51F-487F-B252-CAEAE70763F8}"/>
              </a:ext>
            </a:extLst>
          </p:cNvPr>
          <p:cNvSpPr/>
          <p:nvPr/>
        </p:nvSpPr>
        <p:spPr>
          <a:xfrm>
            <a:off x="6700837" y="1935956"/>
            <a:ext cx="276225" cy="3371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7395043" y="1873575"/>
            <a:ext cx="1608945" cy="941881"/>
          </a:xfrm>
          <a:prstGeom prst="wedgeRoundRectCallout">
            <a:avLst>
              <a:gd name="adj1" fmla="val -93390"/>
              <a:gd name="adj2" fmla="val 8500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U2 has many in and out going dependencies</a:t>
            </a:r>
          </a:p>
        </p:txBody>
      </p:sp>
    </p:spTree>
    <p:extLst>
      <p:ext uri="{BB962C8B-B14F-4D97-AF65-F5344CB8AC3E}">
        <p14:creationId xmlns:p14="http://schemas.microsoft.com/office/powerpoint/2010/main" val="4001856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Refactoring</a:t>
            </a:r>
          </a:p>
        </p:txBody>
      </p:sp>
    </p:spTree>
    <p:extLst>
      <p:ext uri="{BB962C8B-B14F-4D97-AF65-F5344CB8AC3E}">
        <p14:creationId xmlns:p14="http://schemas.microsoft.com/office/powerpoint/2010/main" val="1066433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528D40-B51E-4FC0-B86A-00053529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057275"/>
            <a:ext cx="6267450" cy="47434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8010" y="6075866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8804" y="2396655"/>
            <a:ext cx="283909" cy="279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7162800" y="2286000"/>
            <a:ext cx="1718872" cy="1303758"/>
          </a:xfrm>
          <a:prstGeom prst="wedgeRoundRectCallout">
            <a:avLst>
              <a:gd name="adj1" fmla="val -88022"/>
              <a:gd name="adj2" fmla="val -31130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Hierarchical cycle due to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A3 using P3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which violates layering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6928" y="2396655"/>
            <a:ext cx="1564478" cy="2870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93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E1183-7D24-41DA-A800-89D2791A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057275"/>
            <a:ext cx="6267450" cy="4743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63025" y="6050990"/>
            <a:ext cx="658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After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850371" y="4371667"/>
            <a:ext cx="1718872" cy="996215"/>
          </a:xfrm>
          <a:prstGeom prst="wedgeRoundRectCallout">
            <a:avLst>
              <a:gd name="adj1" fmla="val -93844"/>
              <a:gd name="adj2" fmla="val 1885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removed by moving P3</a:t>
            </a:r>
          </a:p>
        </p:txBody>
      </p:sp>
      <p:sp>
        <p:nvSpPr>
          <p:cNvPr id="8" name="Rectangle 7"/>
          <p:cNvSpPr/>
          <p:nvPr/>
        </p:nvSpPr>
        <p:spPr>
          <a:xfrm>
            <a:off x="5873837" y="4869774"/>
            <a:ext cx="276932" cy="273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76451" y="4869774"/>
            <a:ext cx="1552574" cy="285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2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ACCCE-BB6E-4A50-BF19-9FDD1856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51" y="587405"/>
            <a:ext cx="3486150" cy="1952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CB8303-F15B-437E-A89C-A7288ADF8C66}"/>
              </a:ext>
            </a:extLst>
          </p:cNvPr>
          <p:cNvSpPr/>
          <p:nvPr/>
        </p:nvSpPr>
        <p:spPr>
          <a:xfrm>
            <a:off x="3703171" y="1616869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809E02-6474-4272-90D4-4054BB86C50C}"/>
              </a:ext>
            </a:extLst>
          </p:cNvPr>
          <p:cNvSpPr/>
          <p:nvPr/>
        </p:nvSpPr>
        <p:spPr>
          <a:xfrm>
            <a:off x="4010352" y="1921669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BF1717-0283-4FDF-98B7-C8CBB5440F1E}"/>
              </a:ext>
            </a:extLst>
          </p:cNvPr>
          <p:cNvSpPr/>
          <p:nvPr/>
        </p:nvSpPr>
        <p:spPr>
          <a:xfrm>
            <a:off x="3703171" y="2224088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B958E0-89FD-4349-9DB8-8C11D4C3A654}"/>
              </a:ext>
            </a:extLst>
          </p:cNvPr>
          <p:cNvSpPr/>
          <p:nvPr/>
        </p:nvSpPr>
        <p:spPr>
          <a:xfrm>
            <a:off x="4010351" y="2230849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43AB0-AF73-4DCE-9667-30124EB1CCE5}"/>
              </a:ext>
            </a:extLst>
          </p:cNvPr>
          <p:cNvSpPr/>
          <p:nvPr/>
        </p:nvSpPr>
        <p:spPr>
          <a:xfrm>
            <a:off x="4326714" y="2230849"/>
            <a:ext cx="285423" cy="28575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9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As developer</a:t>
            </a:r>
          </a:p>
        </p:txBody>
      </p:sp>
    </p:spTree>
    <p:extLst>
      <p:ext uri="{BB962C8B-B14F-4D97-AF65-F5344CB8AC3E}">
        <p14:creationId xmlns:p14="http://schemas.microsoft.com/office/powerpoint/2010/main" val="4020077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727057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DBFB676-67E7-49BA-8D45-45C9E63BC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6" y="263832"/>
            <a:ext cx="8074794" cy="5071566"/>
          </a:xfrm>
          <a:prstGeom prst="rect">
            <a:avLst/>
          </a:prstGeom>
        </p:spPr>
      </p:pic>
      <p:sp>
        <p:nvSpPr>
          <p:cNvPr id="18" name="Rounded Rectangular Callout 8">
            <a:extLst>
              <a:ext uri="{FF2B5EF4-FFF2-40B4-BE49-F238E27FC236}">
                <a16:creationId xmlns:a16="http://schemas.microsoft.com/office/drawing/2014/main" id="{533073E2-3B48-4DF8-8A22-0B46F1C76C8F}"/>
              </a:ext>
            </a:extLst>
          </p:cNvPr>
          <p:cNvSpPr/>
          <p:nvPr/>
        </p:nvSpPr>
        <p:spPr>
          <a:xfrm>
            <a:off x="4910604" y="1910833"/>
            <a:ext cx="1229757" cy="616128"/>
          </a:xfrm>
          <a:prstGeom prst="wedgeRoundRectCallout">
            <a:avLst>
              <a:gd name="adj1" fmla="val -99278"/>
              <a:gd name="adj2" fmla="val 4206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Cell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hovered</a:t>
            </a:r>
          </a:p>
        </p:txBody>
      </p:sp>
      <p:sp>
        <p:nvSpPr>
          <p:cNvPr id="19" name="Rounded Rectangular Callout 8">
            <a:extLst>
              <a:ext uri="{FF2B5EF4-FFF2-40B4-BE49-F238E27FC236}">
                <a16:creationId xmlns:a16="http://schemas.microsoft.com/office/drawing/2014/main" id="{3A5D52FD-29CE-4DF7-B7D7-DB1474AB6418}"/>
              </a:ext>
            </a:extLst>
          </p:cNvPr>
          <p:cNvSpPr/>
          <p:nvPr/>
        </p:nvSpPr>
        <p:spPr>
          <a:xfrm>
            <a:off x="4034701" y="968811"/>
            <a:ext cx="1229757" cy="616128"/>
          </a:xfrm>
          <a:prstGeom prst="wedgeRoundRectCallout">
            <a:avLst>
              <a:gd name="adj1" fmla="val -97665"/>
              <a:gd name="adj2" fmla="val 63850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Cell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selected</a:t>
            </a:r>
          </a:p>
        </p:txBody>
      </p:sp>
      <p:sp>
        <p:nvSpPr>
          <p:cNvPr id="20" name="Rounded Rectangular Callout 8">
            <a:extLst>
              <a:ext uri="{FF2B5EF4-FFF2-40B4-BE49-F238E27FC236}">
                <a16:creationId xmlns:a16="http://schemas.microsoft.com/office/drawing/2014/main" id="{57534A13-8EF6-4F92-A8F8-468A97ECCBAB}"/>
              </a:ext>
            </a:extLst>
          </p:cNvPr>
          <p:cNvSpPr/>
          <p:nvPr/>
        </p:nvSpPr>
        <p:spPr>
          <a:xfrm>
            <a:off x="1469579" y="1729629"/>
            <a:ext cx="1229757" cy="616128"/>
          </a:xfrm>
          <a:prstGeom prst="wedgeRoundRectCallout">
            <a:avLst>
              <a:gd name="adj1" fmla="val 44659"/>
              <a:gd name="adj2" fmla="val 8971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 Hierarchy</a:t>
            </a:r>
          </a:p>
        </p:txBody>
      </p:sp>
    </p:spTree>
    <p:extLst>
      <p:ext uri="{BB962C8B-B14F-4D97-AF65-F5344CB8AC3E}">
        <p14:creationId xmlns:p14="http://schemas.microsoft.com/office/powerpoint/2010/main" val="1957814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117C251-619A-4CFE-9253-CD32F0DE98F3}"/>
              </a:ext>
            </a:extLst>
          </p:cNvPr>
          <p:cNvSpPr/>
          <p:nvPr/>
        </p:nvSpPr>
        <p:spPr>
          <a:xfrm>
            <a:off x="1331650" y="772357"/>
            <a:ext cx="3488924" cy="3462291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Programming </a:t>
            </a:r>
          </a:p>
          <a:p>
            <a:pPr algn="ctr"/>
            <a:r>
              <a:rPr lang="en-US" sz="2400" dirty="0"/>
              <a:t>Language</a:t>
            </a:r>
          </a:p>
          <a:p>
            <a:pPr algn="ctr"/>
            <a:r>
              <a:rPr lang="en-US" sz="2400" dirty="0"/>
              <a:t>Checks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D2BA78-9C07-4FCC-9DBE-6709D197439B}"/>
              </a:ext>
            </a:extLst>
          </p:cNvPr>
          <p:cNvSpPr/>
          <p:nvPr/>
        </p:nvSpPr>
        <p:spPr>
          <a:xfrm>
            <a:off x="3952043" y="772357"/>
            <a:ext cx="3488924" cy="3462291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Design </a:t>
            </a:r>
          </a:p>
          <a:p>
            <a:pPr algn="ctr"/>
            <a:r>
              <a:rPr lang="en-US" sz="2400" dirty="0"/>
              <a:t>Metrics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1E9D02-F27F-4410-A577-2AB104ED26CF}"/>
              </a:ext>
            </a:extLst>
          </p:cNvPr>
          <p:cNvSpPr/>
          <p:nvPr/>
        </p:nvSpPr>
        <p:spPr>
          <a:xfrm>
            <a:off x="2700107" y="2602637"/>
            <a:ext cx="3488924" cy="3462291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400" dirty="0"/>
              <a:t>Dependency</a:t>
            </a:r>
          </a:p>
          <a:p>
            <a:pPr algn="ctr"/>
            <a:r>
              <a:rPr lang="en-US" sz="2400" dirty="0"/>
              <a:t>Visualization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183019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DsmSuite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08253FE-E8F3-494A-B10F-87B2CEFB3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6" y="284845"/>
            <a:ext cx="8063128" cy="5071566"/>
          </a:xfrm>
          <a:prstGeom prst="rect">
            <a:avLst/>
          </a:prstGeom>
        </p:spPr>
      </p:pic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E092B841-74EE-4736-8251-8F34F8C9D305}"/>
              </a:ext>
            </a:extLst>
          </p:cNvPr>
          <p:cNvSpPr/>
          <p:nvPr/>
        </p:nvSpPr>
        <p:spPr>
          <a:xfrm>
            <a:off x="834007" y="1927717"/>
            <a:ext cx="1857551" cy="780042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Consumer/provider indicators</a:t>
            </a:r>
          </a:p>
        </p:txBody>
      </p:sp>
      <p:sp>
        <p:nvSpPr>
          <p:cNvPr id="12" name="Rounded Rectangular Callout 8">
            <a:extLst>
              <a:ext uri="{FF2B5EF4-FFF2-40B4-BE49-F238E27FC236}">
                <a16:creationId xmlns:a16="http://schemas.microsoft.com/office/drawing/2014/main" id="{FCD8A97C-BC14-40E4-A41F-D0454ED1D41F}"/>
              </a:ext>
            </a:extLst>
          </p:cNvPr>
          <p:cNvSpPr/>
          <p:nvPr/>
        </p:nvSpPr>
        <p:spPr>
          <a:xfrm>
            <a:off x="4857225" y="2618887"/>
            <a:ext cx="1317072" cy="616128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Normal dependency</a:t>
            </a:r>
          </a:p>
        </p:txBody>
      </p:sp>
      <p:sp>
        <p:nvSpPr>
          <p:cNvPr id="13" name="Rounded Rectangular Callout 8">
            <a:extLst>
              <a:ext uri="{FF2B5EF4-FFF2-40B4-BE49-F238E27FC236}">
                <a16:creationId xmlns:a16="http://schemas.microsoft.com/office/drawing/2014/main" id="{245A0126-245A-4E12-9D14-4AB8F6DFD8B4}"/>
              </a:ext>
            </a:extLst>
          </p:cNvPr>
          <p:cNvSpPr/>
          <p:nvPr/>
        </p:nvSpPr>
        <p:spPr>
          <a:xfrm>
            <a:off x="3725927" y="3607814"/>
            <a:ext cx="1317072" cy="616128"/>
          </a:xfrm>
          <a:prstGeom prst="wedgeRoundRectCallout">
            <a:avLst>
              <a:gd name="adj1" fmla="val 99858"/>
              <a:gd name="adj2" fmla="val 5023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Cyclic dependency</a:t>
            </a:r>
          </a:p>
        </p:txBody>
      </p:sp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6BDCFED8-7BB3-4212-8885-85C45CA0A532}"/>
              </a:ext>
            </a:extLst>
          </p:cNvPr>
          <p:cNvSpPr/>
          <p:nvPr/>
        </p:nvSpPr>
        <p:spPr>
          <a:xfrm>
            <a:off x="1401544" y="1064707"/>
            <a:ext cx="1534510" cy="616128"/>
          </a:xfrm>
          <a:prstGeom prst="wedgeRoundRectCallout">
            <a:avLst>
              <a:gd name="adj1" fmla="val 123895"/>
              <a:gd name="adj2" fmla="val -10544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Default mode</a:t>
            </a:r>
          </a:p>
        </p:txBody>
      </p:sp>
    </p:spTree>
    <p:extLst>
      <p:ext uri="{BB962C8B-B14F-4D97-AF65-F5344CB8AC3E}">
        <p14:creationId xmlns:p14="http://schemas.microsoft.com/office/powerpoint/2010/main" val="1287911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541FA3DB-9E58-4AAC-8A60-2FCC3568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1" y="259691"/>
            <a:ext cx="8056780" cy="5074618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C80096F7-B169-4C81-9251-E3911DB0E9DA}"/>
              </a:ext>
            </a:extLst>
          </p:cNvPr>
          <p:cNvSpPr/>
          <p:nvPr/>
        </p:nvSpPr>
        <p:spPr>
          <a:xfrm>
            <a:off x="1088607" y="2180872"/>
            <a:ext cx="1534510" cy="616128"/>
          </a:xfrm>
          <a:prstGeom prst="wedgeRoundRectCallout">
            <a:avLst>
              <a:gd name="adj1" fmla="val 69513"/>
              <a:gd name="adj2" fmla="val -9536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Match indicator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229742C2-D735-48BA-817D-6D35CA73D9CA}"/>
              </a:ext>
            </a:extLst>
          </p:cNvPr>
          <p:cNvSpPr/>
          <p:nvPr/>
        </p:nvSpPr>
        <p:spPr>
          <a:xfrm>
            <a:off x="3625770" y="1123583"/>
            <a:ext cx="1534510" cy="616128"/>
          </a:xfrm>
          <a:prstGeom prst="wedgeRoundRectCallout">
            <a:avLst>
              <a:gd name="adj1" fmla="val 81083"/>
              <a:gd name="adj2" fmla="val -12129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Search text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E4FE2576-57A8-4C0F-BBCB-C524C725ED1C}"/>
              </a:ext>
            </a:extLst>
          </p:cNvPr>
          <p:cNvSpPr/>
          <p:nvPr/>
        </p:nvSpPr>
        <p:spPr>
          <a:xfrm>
            <a:off x="5849996" y="1114705"/>
            <a:ext cx="1534510" cy="616128"/>
          </a:xfrm>
          <a:prstGeom prst="wedgeRoundRectCallout">
            <a:avLst>
              <a:gd name="adj1" fmla="val 63149"/>
              <a:gd name="adj2" fmla="val -11553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Elements found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FD5DF4-D7D4-447D-9E97-7A0ADBCBB39C}"/>
              </a:ext>
            </a:extLst>
          </p:cNvPr>
          <p:cNvSpPr/>
          <p:nvPr/>
        </p:nvSpPr>
        <p:spPr>
          <a:xfrm>
            <a:off x="1401544" y="1064707"/>
            <a:ext cx="1534510" cy="616128"/>
          </a:xfrm>
          <a:prstGeom prst="wedgeRoundRectCallout">
            <a:avLst>
              <a:gd name="adj1" fmla="val 123895"/>
              <a:gd name="adj2" fmla="val -10544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Search mode</a:t>
            </a:r>
          </a:p>
        </p:txBody>
      </p:sp>
    </p:spTree>
    <p:extLst>
      <p:ext uri="{BB962C8B-B14F-4D97-AF65-F5344CB8AC3E}">
        <p14:creationId xmlns:p14="http://schemas.microsoft.com/office/powerpoint/2010/main" val="2206251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1BA649-EBEE-4E74-B6C3-8685C1E9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38" y="752665"/>
            <a:ext cx="8091150" cy="5071566"/>
          </a:xfrm>
          <a:prstGeom prst="rect">
            <a:avLst/>
          </a:prstGeom>
        </p:spPr>
      </p:pic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D5197673-61FE-4E63-8138-E1FD9859A7AA}"/>
              </a:ext>
            </a:extLst>
          </p:cNvPr>
          <p:cNvSpPr/>
          <p:nvPr/>
        </p:nvSpPr>
        <p:spPr>
          <a:xfrm>
            <a:off x="1187742" y="3625497"/>
            <a:ext cx="1534510" cy="616128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Bookmarked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indicator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79DCDE01-6D6E-47CE-9DC5-A64A55588F20}"/>
              </a:ext>
            </a:extLst>
          </p:cNvPr>
          <p:cNvSpPr/>
          <p:nvPr/>
        </p:nvSpPr>
        <p:spPr>
          <a:xfrm>
            <a:off x="2615411" y="1426763"/>
            <a:ext cx="1534510" cy="616128"/>
          </a:xfrm>
          <a:prstGeom prst="wedgeRoundRectCallout">
            <a:avLst>
              <a:gd name="adj1" fmla="val 59678"/>
              <a:gd name="adj2" fmla="val -8671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Bookmark mode</a:t>
            </a:r>
          </a:p>
        </p:txBody>
      </p:sp>
    </p:spTree>
    <p:extLst>
      <p:ext uri="{BB962C8B-B14F-4D97-AF65-F5344CB8AC3E}">
        <p14:creationId xmlns:p14="http://schemas.microsoft.com/office/powerpoint/2010/main" val="2239448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48544A-CCCE-4843-B799-254EE796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2" y="1274640"/>
            <a:ext cx="8081188" cy="5068283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A4748BB1-1DB8-42C7-998B-B46242365F19}"/>
              </a:ext>
            </a:extLst>
          </p:cNvPr>
          <p:cNvSpPr/>
          <p:nvPr/>
        </p:nvSpPr>
        <p:spPr>
          <a:xfrm>
            <a:off x="1303967" y="3384494"/>
            <a:ext cx="1534510" cy="616128"/>
          </a:xfrm>
          <a:prstGeom prst="wedgeRoundRectCallout">
            <a:avLst>
              <a:gd name="adj1" fmla="val 65463"/>
              <a:gd name="adj2" fmla="val 7610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Annotated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indicator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5B489C54-089A-47F9-92E2-2C312C2989CC}"/>
              </a:ext>
            </a:extLst>
          </p:cNvPr>
          <p:cNvSpPr/>
          <p:nvPr/>
        </p:nvSpPr>
        <p:spPr>
          <a:xfrm>
            <a:off x="2732456" y="1963122"/>
            <a:ext cx="1534510" cy="616128"/>
          </a:xfrm>
          <a:prstGeom prst="wedgeRoundRectCallout">
            <a:avLst>
              <a:gd name="adj1" fmla="val 56206"/>
              <a:gd name="adj2" fmla="val -8095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Annotation mode</a:t>
            </a:r>
          </a:p>
        </p:txBody>
      </p:sp>
    </p:spTree>
    <p:extLst>
      <p:ext uri="{BB962C8B-B14F-4D97-AF65-F5344CB8AC3E}">
        <p14:creationId xmlns:p14="http://schemas.microsoft.com/office/powerpoint/2010/main" val="3777607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BE601-146E-4482-AA3E-F0919A67A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" y="712387"/>
            <a:ext cx="8056780" cy="5071566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9500AE7B-6F4A-44AC-A598-6B68C85A51F8}"/>
              </a:ext>
            </a:extLst>
          </p:cNvPr>
          <p:cNvSpPr/>
          <p:nvPr/>
        </p:nvSpPr>
        <p:spPr>
          <a:xfrm>
            <a:off x="1535450" y="2940106"/>
            <a:ext cx="1534510" cy="616128"/>
          </a:xfrm>
          <a:prstGeom prst="wedgeRoundRectCallout">
            <a:avLst>
              <a:gd name="adj1" fmla="val 86290"/>
              <a:gd name="adj2" fmla="val -602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Metrics values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4DC65709-CA56-47D1-B7D8-37E6CC317F62}"/>
              </a:ext>
            </a:extLst>
          </p:cNvPr>
          <p:cNvSpPr/>
          <p:nvPr/>
        </p:nvSpPr>
        <p:spPr>
          <a:xfrm>
            <a:off x="4308384" y="1939309"/>
            <a:ext cx="1534510" cy="616128"/>
          </a:xfrm>
          <a:prstGeom prst="wedgeRoundRectCallout">
            <a:avLst>
              <a:gd name="adj1" fmla="val -85534"/>
              <a:gd name="adj2" fmla="val -88156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Metrics selection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BC87CCAF-D9A4-470F-A7FD-F01D0954DB04}"/>
              </a:ext>
            </a:extLst>
          </p:cNvPr>
          <p:cNvSpPr/>
          <p:nvPr/>
        </p:nvSpPr>
        <p:spPr>
          <a:xfrm>
            <a:off x="1535450" y="1939309"/>
            <a:ext cx="1534510" cy="616128"/>
          </a:xfrm>
          <a:prstGeom prst="wedgeRoundRectCallout">
            <a:avLst>
              <a:gd name="adj1" fmla="val 55049"/>
              <a:gd name="adj2" fmla="val -10688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Expand / collapse</a:t>
            </a:r>
          </a:p>
        </p:txBody>
      </p:sp>
    </p:spTree>
    <p:extLst>
      <p:ext uri="{BB962C8B-B14F-4D97-AF65-F5344CB8AC3E}">
        <p14:creationId xmlns:p14="http://schemas.microsoft.com/office/powerpoint/2010/main" val="755267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13B5278B-82D0-4077-B509-5B6138610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4" y="304886"/>
            <a:ext cx="8074759" cy="5074618"/>
          </a:xfrm>
          <a:prstGeom prst="rect">
            <a:avLst/>
          </a:prstGeom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EB5C2412-2B81-49B5-8CF5-C09004BF9254}"/>
              </a:ext>
            </a:extLst>
          </p:cNvPr>
          <p:cNvSpPr/>
          <p:nvPr/>
        </p:nvSpPr>
        <p:spPr>
          <a:xfrm>
            <a:off x="3804745" y="1042194"/>
            <a:ext cx="1534510" cy="616128"/>
          </a:xfrm>
          <a:prstGeom prst="wedgeRoundRectCallout">
            <a:avLst>
              <a:gd name="adj1" fmla="val -48508"/>
              <a:gd name="adj2" fmla="val -82393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Screenshot</a:t>
            </a:r>
          </a:p>
        </p:txBody>
      </p:sp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9D27D278-A7E7-47AB-8559-DEFD29E911E1}"/>
              </a:ext>
            </a:extLst>
          </p:cNvPr>
          <p:cNvSpPr/>
          <p:nvPr/>
        </p:nvSpPr>
        <p:spPr>
          <a:xfrm>
            <a:off x="1456367" y="1042194"/>
            <a:ext cx="1534510" cy="616128"/>
          </a:xfrm>
          <a:prstGeom prst="wedgeRoundRectCallout">
            <a:avLst>
              <a:gd name="adj1" fmla="val 87447"/>
              <a:gd name="adj2" fmla="val -8095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Zoom in/out</a:t>
            </a:r>
          </a:p>
        </p:txBody>
      </p:sp>
    </p:spTree>
    <p:extLst>
      <p:ext uri="{BB962C8B-B14F-4D97-AF65-F5344CB8AC3E}">
        <p14:creationId xmlns:p14="http://schemas.microsoft.com/office/powerpoint/2010/main" val="118828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On Boarding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69103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E979DBA-619D-4D52-B43B-D1F85A60D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5" y="294755"/>
            <a:ext cx="8079655" cy="5074619"/>
          </a:xfrm>
          <a:prstGeom prst="rect">
            <a:avLst/>
          </a:prstGeom>
        </p:spPr>
      </p:pic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22F834D4-7EF2-4FC1-9639-531582D1508D}"/>
              </a:ext>
            </a:extLst>
          </p:cNvPr>
          <p:cNvSpPr/>
          <p:nvPr/>
        </p:nvSpPr>
        <p:spPr>
          <a:xfrm>
            <a:off x="3611797" y="3946648"/>
            <a:ext cx="1534510" cy="616128"/>
          </a:xfrm>
          <a:prstGeom prst="wedgeRoundRectCallout">
            <a:avLst>
              <a:gd name="adj1" fmla="val -79171"/>
              <a:gd name="adj2" fmla="val -118415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Element context menu</a:t>
            </a:r>
          </a:p>
        </p:txBody>
      </p:sp>
    </p:spTree>
    <p:extLst>
      <p:ext uri="{BB962C8B-B14F-4D97-AF65-F5344CB8AC3E}">
        <p14:creationId xmlns:p14="http://schemas.microsoft.com/office/powerpoint/2010/main" val="846477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85468-F0BD-40B6-9504-8A82F70FE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2" y="335503"/>
            <a:ext cx="8083026" cy="5074620"/>
          </a:xfrm>
          <a:prstGeom prst="rect">
            <a:avLst/>
          </a:prstGeom>
        </p:spPr>
      </p:pic>
      <p:sp>
        <p:nvSpPr>
          <p:cNvPr id="14" name="Rounded Rectangular Callout 8">
            <a:extLst>
              <a:ext uri="{FF2B5EF4-FFF2-40B4-BE49-F238E27FC236}">
                <a16:creationId xmlns:a16="http://schemas.microsoft.com/office/drawing/2014/main" id="{4518AAEE-EB08-4168-B672-CE2212AEFD76}"/>
              </a:ext>
            </a:extLst>
          </p:cNvPr>
          <p:cNvSpPr/>
          <p:nvPr/>
        </p:nvSpPr>
        <p:spPr>
          <a:xfrm>
            <a:off x="3595020" y="2812872"/>
            <a:ext cx="1534510" cy="616128"/>
          </a:xfrm>
          <a:prstGeom prst="wedgeRoundRectCallout">
            <a:avLst>
              <a:gd name="adj1" fmla="val 69513"/>
              <a:gd name="adj2" fmla="val -4637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Relation context menu</a:t>
            </a:r>
          </a:p>
        </p:txBody>
      </p:sp>
    </p:spTree>
    <p:extLst>
      <p:ext uri="{BB962C8B-B14F-4D97-AF65-F5344CB8AC3E}">
        <p14:creationId xmlns:p14="http://schemas.microsoft.com/office/powerpoint/2010/main" val="290671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0CCD77-D451-4B17-BD1C-D2F8718F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2" y="997176"/>
            <a:ext cx="8083026" cy="5084082"/>
          </a:xfrm>
          <a:prstGeom prst="rect">
            <a:avLst/>
          </a:prstGeom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C0012889-741E-4134-880E-38AAB8CBCA05}"/>
              </a:ext>
            </a:extLst>
          </p:cNvPr>
          <p:cNvSpPr/>
          <p:nvPr/>
        </p:nvSpPr>
        <p:spPr>
          <a:xfrm>
            <a:off x="1979496" y="1881327"/>
            <a:ext cx="1268567" cy="616128"/>
          </a:xfrm>
          <a:prstGeom prst="wedgeRoundRectCallout">
            <a:avLst>
              <a:gd name="adj1" fmla="val -80533"/>
              <a:gd name="adj2" fmla="val -112651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Sort</a:t>
            </a:r>
          </a:p>
        </p:txBody>
      </p:sp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0D2BA53B-19CC-47DA-B715-6BF81E345C1C}"/>
              </a:ext>
            </a:extLst>
          </p:cNvPr>
          <p:cNvSpPr/>
          <p:nvPr/>
        </p:nvSpPr>
        <p:spPr>
          <a:xfrm>
            <a:off x="3595020" y="1881327"/>
            <a:ext cx="1534510" cy="616128"/>
          </a:xfrm>
          <a:prstGeom prst="wedgeRoundRectCallout">
            <a:avLst>
              <a:gd name="adj1" fmla="val -90163"/>
              <a:gd name="adj2" fmla="val -118414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Undo/redo and history</a:t>
            </a:r>
          </a:p>
        </p:txBody>
      </p:sp>
      <p:sp>
        <p:nvSpPr>
          <p:cNvPr id="8" name="Rounded Rectangular Callout 8">
            <a:extLst>
              <a:ext uri="{FF2B5EF4-FFF2-40B4-BE49-F238E27FC236}">
                <a16:creationId xmlns:a16="http://schemas.microsoft.com/office/drawing/2014/main" id="{C251AAC0-FB6B-4330-B4E6-2C0985E73DE0}"/>
              </a:ext>
            </a:extLst>
          </p:cNvPr>
          <p:cNvSpPr/>
          <p:nvPr/>
        </p:nvSpPr>
        <p:spPr>
          <a:xfrm>
            <a:off x="568886" y="1881327"/>
            <a:ext cx="1268567" cy="616128"/>
          </a:xfrm>
          <a:prstGeom prst="wedgeRoundRectCallout">
            <a:avLst>
              <a:gd name="adj1" fmla="val -3104"/>
              <a:gd name="adj2" fmla="val -114092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Move up/down</a:t>
            </a:r>
          </a:p>
        </p:txBody>
      </p:sp>
      <p:sp>
        <p:nvSpPr>
          <p:cNvPr id="10" name="Rounded Rectangular Callout 8">
            <a:extLst>
              <a:ext uri="{FF2B5EF4-FFF2-40B4-BE49-F238E27FC236}">
                <a16:creationId xmlns:a16="http://schemas.microsoft.com/office/drawing/2014/main" id="{9BB1AF35-7D7E-401A-BE9F-0041B92C7B23}"/>
              </a:ext>
            </a:extLst>
          </p:cNvPr>
          <p:cNvSpPr/>
          <p:nvPr/>
        </p:nvSpPr>
        <p:spPr>
          <a:xfrm>
            <a:off x="1581480" y="3606637"/>
            <a:ext cx="1454683" cy="753909"/>
          </a:xfrm>
          <a:prstGeom prst="wedgeRoundRectCallout">
            <a:avLst>
              <a:gd name="adj1" fmla="val -78702"/>
              <a:gd name="adj2" fmla="val -104408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Move element using drag and drop</a:t>
            </a: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CFF66A14-77D3-4B72-B85F-EFE0F456A3C0}"/>
              </a:ext>
            </a:extLst>
          </p:cNvPr>
          <p:cNvSpPr/>
          <p:nvPr/>
        </p:nvSpPr>
        <p:spPr>
          <a:xfrm>
            <a:off x="1581481" y="4881884"/>
            <a:ext cx="1454683" cy="753909"/>
          </a:xfrm>
          <a:prstGeom prst="wedgeRoundRectCallout">
            <a:avLst>
              <a:gd name="adj1" fmla="val -80533"/>
              <a:gd name="adj2" fmla="val -76147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Edit element using cell context menu</a:t>
            </a:r>
          </a:p>
        </p:txBody>
      </p:sp>
      <p:sp>
        <p:nvSpPr>
          <p:cNvPr id="12" name="Rounded Rectangular Callout 8">
            <a:extLst>
              <a:ext uri="{FF2B5EF4-FFF2-40B4-BE49-F238E27FC236}">
                <a16:creationId xmlns:a16="http://schemas.microsoft.com/office/drawing/2014/main" id="{BBA7835A-1D2D-49AE-AB28-43A61F2179DB}"/>
              </a:ext>
            </a:extLst>
          </p:cNvPr>
          <p:cNvSpPr/>
          <p:nvPr/>
        </p:nvSpPr>
        <p:spPr>
          <a:xfrm>
            <a:off x="4815976" y="4283992"/>
            <a:ext cx="1268567" cy="753909"/>
          </a:xfrm>
          <a:prstGeom prst="wedgeRoundRectCallout">
            <a:avLst>
              <a:gd name="adj1" fmla="val 80425"/>
              <a:gd name="adj2" fmla="val -70259"/>
              <a:gd name="adj3" fmla="val 16667"/>
            </a:avLst>
          </a:prstGeom>
          <a:solidFill>
            <a:srgbClr val="1596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Edit relation using cell context menu</a:t>
            </a:r>
          </a:p>
        </p:txBody>
      </p:sp>
    </p:spTree>
    <p:extLst>
      <p:ext uri="{BB962C8B-B14F-4D97-AF65-F5344CB8AC3E}">
        <p14:creationId xmlns:p14="http://schemas.microsoft.com/office/powerpoint/2010/main" val="29439873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Lattix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43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1067665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CppDepend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28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Understand</a:t>
            </a:r>
          </a:p>
        </p:txBody>
      </p:sp>
    </p:spTree>
    <p:extLst>
      <p:ext uri="{BB962C8B-B14F-4D97-AF65-F5344CB8AC3E}">
        <p14:creationId xmlns:p14="http://schemas.microsoft.com/office/powerpoint/2010/main" val="2482600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Structure101</a:t>
            </a:r>
          </a:p>
        </p:txBody>
      </p:sp>
    </p:spTree>
    <p:extLst>
      <p:ext uri="{BB962C8B-B14F-4D97-AF65-F5344CB8AC3E}">
        <p14:creationId xmlns:p14="http://schemas.microsoft.com/office/powerpoint/2010/main" val="1345691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625182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DsmSuite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Agile Manifesto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u="sng" dirty="0">
                <a:latin typeface="Calibri" pitchFamily="34" charset="0"/>
              </a:rPr>
              <a:t>Individuals and interactions</a:t>
            </a:r>
            <a:r>
              <a:rPr lang="en-US" dirty="0">
                <a:latin typeface="Calibri" pitchFamily="34" charset="0"/>
              </a:rPr>
              <a:t> over </a:t>
            </a:r>
            <a:r>
              <a:rPr lang="en-US" u="sng" dirty="0">
                <a:latin typeface="Calibri" pitchFamily="34" charset="0"/>
              </a:rPr>
              <a:t>processes and tools</a:t>
            </a:r>
          </a:p>
          <a:p>
            <a:pPr lvl="1"/>
            <a:r>
              <a:rPr lang="en-US" u="sng" dirty="0">
                <a:latin typeface="Calibri" pitchFamily="34" charset="0"/>
              </a:rPr>
              <a:t>Working software </a:t>
            </a:r>
            <a:r>
              <a:rPr lang="en-US" dirty="0">
                <a:latin typeface="Calibri" pitchFamily="34" charset="0"/>
              </a:rPr>
              <a:t>over </a:t>
            </a:r>
            <a:r>
              <a:rPr lang="en-US" u="sng" dirty="0">
                <a:latin typeface="Calibri" pitchFamily="34" charset="0"/>
              </a:rPr>
              <a:t>comprehensive documentation</a:t>
            </a:r>
          </a:p>
          <a:p>
            <a:pPr lvl="1"/>
            <a:r>
              <a:rPr lang="en-US" u="sng" dirty="0">
                <a:latin typeface="Calibri" pitchFamily="34" charset="0"/>
              </a:rPr>
              <a:t>Customer collaboration </a:t>
            </a:r>
            <a:r>
              <a:rPr lang="en-US" dirty="0">
                <a:latin typeface="Calibri" pitchFamily="34" charset="0"/>
              </a:rPr>
              <a:t>over </a:t>
            </a:r>
            <a:r>
              <a:rPr lang="en-US" u="sng" dirty="0">
                <a:latin typeface="Calibri" pitchFamily="34" charset="0"/>
              </a:rPr>
              <a:t>contract negotiation</a:t>
            </a:r>
          </a:p>
          <a:p>
            <a:pPr lvl="1"/>
            <a:r>
              <a:rPr lang="en-US" u="sng" dirty="0">
                <a:latin typeface="Calibri" pitchFamily="34" charset="0"/>
              </a:rPr>
              <a:t>Responding to change</a:t>
            </a:r>
            <a:r>
              <a:rPr lang="en-US" dirty="0">
                <a:latin typeface="Calibri" pitchFamily="34" charset="0"/>
              </a:rPr>
              <a:t> over </a:t>
            </a:r>
            <a:r>
              <a:rPr lang="en-US" u="sng" dirty="0">
                <a:latin typeface="Calibri" pitchFamily="34" charset="0"/>
              </a:rPr>
              <a:t>following a plan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02691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51736" y="251723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Viewer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732300" y="3772270"/>
            <a:ext cx="754437" cy="685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dsi.xsd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2301" y="2528725"/>
            <a:ext cx="748146" cy="685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DSI</a:t>
            </a:r>
          </a:p>
          <a:p>
            <a:pPr algn="ctr"/>
            <a:r>
              <a:rPr lang="en-US" sz="1350" dirty="0"/>
              <a:t>file</a:t>
            </a:r>
          </a:p>
        </p:txBody>
      </p:sp>
      <p:sp>
        <p:nvSpPr>
          <p:cNvPr id="9" name="Rectangle 8"/>
          <p:cNvSpPr/>
          <p:nvPr/>
        </p:nvSpPr>
        <p:spPr>
          <a:xfrm>
            <a:off x="6793710" y="2517235"/>
            <a:ext cx="685800" cy="685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DSM </a:t>
            </a:r>
          </a:p>
          <a:p>
            <a:pPr algn="ctr"/>
            <a:r>
              <a:rPr lang="en-US" sz="1350" dirty="0"/>
              <a:t>file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61257" y="25525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9718" y="3350034"/>
            <a:ext cx="18655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.Net</a:t>
            </a:r>
            <a:r>
              <a:rPr lang="en-US" sz="1350" dirty="0"/>
              <a:t>, Java, C++, Visual Studio and UML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09717" y="4170130"/>
            <a:ext cx="1124198" cy="685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Third Party Analyzer</a:t>
            </a:r>
          </a:p>
        </p:txBody>
      </p:sp>
      <p:cxnSp>
        <p:nvCxnSpPr>
          <p:cNvPr id="19" name="Straight Arrow Connector 18"/>
          <p:cNvCxnSpPr>
            <a:cxnSpLocks/>
            <a:stCxn id="5" idx="1"/>
            <a:endCxn id="8" idx="3"/>
          </p:cNvCxnSpPr>
          <p:nvPr/>
        </p:nvCxnSpPr>
        <p:spPr>
          <a:xfrm flipH="1">
            <a:off x="4480447" y="2860135"/>
            <a:ext cx="771289" cy="1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8" idx="2"/>
            <a:endCxn id="7" idx="0"/>
          </p:cNvCxnSpPr>
          <p:nvPr/>
        </p:nvCxnSpPr>
        <p:spPr>
          <a:xfrm>
            <a:off x="4106374" y="3214525"/>
            <a:ext cx="3145" cy="55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46957" y="24382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32657" y="23239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8357" y="22096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4057" y="2095307"/>
            <a:ext cx="1071155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Analyzer</a:t>
            </a:r>
          </a:p>
        </p:txBody>
      </p: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2732411" y="2872418"/>
            <a:ext cx="999890" cy="22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319820" y="4580574"/>
            <a:ext cx="912536" cy="11495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232356" y="2895407"/>
            <a:ext cx="13242" cy="168516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75201" y="3354897"/>
            <a:ext cx="11276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Conforms To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922855" y="2560675"/>
            <a:ext cx="891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Visualizes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29139" y="2560675"/>
            <a:ext cx="7736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Imports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83057" y="2566961"/>
            <a:ext cx="7118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Exports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1A7C78-39B6-48AC-AA40-776067CA3894}"/>
              </a:ext>
            </a:extLst>
          </p:cNvPr>
          <p:cNvSpPr/>
          <p:nvPr/>
        </p:nvSpPr>
        <p:spPr>
          <a:xfrm>
            <a:off x="3572110" y="1306825"/>
            <a:ext cx="999890" cy="6858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Comparer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80CBDA-3D8E-491B-B177-FE5C9DCDE901}"/>
              </a:ext>
            </a:extLst>
          </p:cNvPr>
          <p:cNvCxnSpPr>
            <a:cxnSpLocks/>
          </p:cNvCxnSpPr>
          <p:nvPr/>
        </p:nvCxnSpPr>
        <p:spPr>
          <a:xfrm>
            <a:off x="4072055" y="1994762"/>
            <a:ext cx="3145" cy="55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569B88-1712-4258-B144-748201ABFDF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937536" y="2860135"/>
            <a:ext cx="856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7B0C379-9B45-44A0-A515-57F16875BB77}"/>
              </a:ext>
            </a:extLst>
          </p:cNvPr>
          <p:cNvSpPr txBox="1"/>
          <p:nvPr/>
        </p:nvSpPr>
        <p:spPr>
          <a:xfrm>
            <a:off x="4072055" y="2144650"/>
            <a:ext cx="8910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Compares</a:t>
            </a:r>
          </a:p>
        </p:txBody>
      </p:sp>
    </p:spTree>
    <p:extLst>
      <p:ext uri="{BB962C8B-B14F-4D97-AF65-F5344CB8AC3E}">
        <p14:creationId xmlns:p14="http://schemas.microsoft.com/office/powerpoint/2010/main" val="2764823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67365-1AAB-4F0E-B316-E34691E4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3" y="1024618"/>
            <a:ext cx="8739654" cy="49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B14A3-6057-48F7-B72A-C36BBD05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76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622D054-C295-424A-909C-100D0456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483"/>
            <a:ext cx="9144000" cy="32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353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27636348-CD23-4C59-9519-40FD4E926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3" y="475838"/>
            <a:ext cx="8478433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73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8F0759F0-24CD-4640-B315-EA84C04F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00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B0F0"/>
                </a:solidFill>
              </a:rPr>
              <a:t>ArgoUml</a:t>
            </a:r>
            <a:endParaRPr lang="en-US" sz="7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24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5B6C2-12E4-4583-AA07-F4EEC29A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0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83FEF-2DDF-4531-A75B-901727B6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9" y="429157"/>
            <a:ext cx="2141317" cy="194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A117F-6C23-421A-AD19-E9822AE4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06" y="319227"/>
            <a:ext cx="5997717" cy="50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4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DB2E23-3FCE-4B86-9715-8FE339CB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257175"/>
            <a:ext cx="52101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1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Fix defect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766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Telegram</a:t>
            </a:r>
          </a:p>
        </p:txBody>
      </p:sp>
    </p:spTree>
    <p:extLst>
      <p:ext uri="{BB962C8B-B14F-4D97-AF65-F5344CB8AC3E}">
        <p14:creationId xmlns:p14="http://schemas.microsoft.com/office/powerpoint/2010/main" val="32922541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1CF0A5-AE04-4968-8D9A-D08455B4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20" y="1742891"/>
            <a:ext cx="6741293" cy="23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84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F24B5-B706-49A0-99BB-207A695C7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3"/>
            <a:ext cx="9144000" cy="68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211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Poco</a:t>
            </a:r>
          </a:p>
        </p:txBody>
      </p:sp>
    </p:spTree>
    <p:extLst>
      <p:ext uri="{BB962C8B-B14F-4D97-AF65-F5344CB8AC3E}">
        <p14:creationId xmlns:p14="http://schemas.microsoft.com/office/powerpoint/2010/main" val="1431461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CO Libraries">
            <a:extLst>
              <a:ext uri="{FF2B5EF4-FFF2-40B4-BE49-F238E27FC236}">
                <a16:creationId xmlns:a16="http://schemas.microsoft.com/office/drawing/2014/main" id="{39F93E43-88D5-4C8D-ADFE-301419E9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386" y="1181099"/>
            <a:ext cx="5510073" cy="406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06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EA7C0-5583-4985-9B4A-8F590A38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141"/>
            <a:ext cx="9181633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Qt</a:t>
            </a:r>
          </a:p>
        </p:txBody>
      </p:sp>
    </p:spTree>
    <p:extLst>
      <p:ext uri="{BB962C8B-B14F-4D97-AF65-F5344CB8AC3E}">
        <p14:creationId xmlns:p14="http://schemas.microsoft.com/office/powerpoint/2010/main" val="2622379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121FB5-6EF9-4EB9-A850-241653031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7" b="2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72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10BF1-3F00-453F-941C-C7E42831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079"/>
            <a:ext cx="9137885" cy="541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8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46959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Fact: Info Sys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9423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27EE1-5429-4022-BD44-C016CFA9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542925"/>
            <a:ext cx="90582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76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EE0C1-7384-496D-8EAA-CE20196D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766"/>
            <a:ext cx="9144000" cy="56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664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65645"/>
            <a:ext cx="7772400" cy="121952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B0F0"/>
                </a:solidFill>
              </a:rPr>
              <a:t>Spring Framework</a:t>
            </a:r>
          </a:p>
        </p:txBody>
      </p:sp>
    </p:spTree>
    <p:extLst>
      <p:ext uri="{BB962C8B-B14F-4D97-AF65-F5344CB8AC3E}">
        <p14:creationId xmlns:p14="http://schemas.microsoft.com/office/powerpoint/2010/main" val="3687366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BA9E1E-1E93-44AF-9AF5-2E32643856E3}"/>
              </a:ext>
            </a:extLst>
          </p:cNvPr>
          <p:cNvSpPr/>
          <p:nvPr/>
        </p:nvSpPr>
        <p:spPr>
          <a:xfrm>
            <a:off x="628650" y="5988733"/>
            <a:ext cx="5721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https://www.infoq.com/presentations/code-organization-large-projects/</a:t>
            </a:r>
            <a:r>
              <a:rPr lang="en-NL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E4367-6B8A-46C1-9994-67519EB792F5}"/>
              </a:ext>
            </a:extLst>
          </p:cNvPr>
          <p:cNvSpPr/>
          <p:nvPr/>
        </p:nvSpPr>
        <p:spPr>
          <a:xfrm>
            <a:off x="2064058" y="413918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L" dirty="0"/>
              <a:t>https://res.infoq.com/news/2007/06/large-code-bases/en/resources/code-organization_jho.pdf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E9E8F-1FFE-4B50-B3A3-9D16A8DC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15"/>
            <a:ext cx="5140171" cy="37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34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E6BD8-AD91-4302-A0FB-EC5564FF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23"/>
            <a:ext cx="9144000" cy="65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948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F3D6DE-8158-4351-AF33-A97C76FB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5" y="1502872"/>
            <a:ext cx="8865565" cy="4599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30128-5D64-4FAE-9543-3A9992164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2" y="169639"/>
            <a:ext cx="2295238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468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7261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D60F-922F-4F44-88F5-B59063F0F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206218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94079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811-BF45-48AD-8AAC-3F1411A9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8900-5E73-4107-A4A0-3629F546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7625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616</Words>
  <Application>Microsoft Office PowerPoint</Application>
  <PresentationFormat>On-screen Show (4:3)</PresentationFormat>
  <Paragraphs>185</Paragraphs>
  <Slides>101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Overview</vt:lpstr>
      <vt:lpstr>Good Design</vt:lpstr>
      <vt:lpstr>Lacking Visibility</vt:lpstr>
      <vt:lpstr>Fact: Visualization Tools Not Used</vt:lpstr>
      <vt:lpstr>As developer</vt:lpstr>
      <vt:lpstr>Task: On Boarding</vt:lpstr>
      <vt:lpstr>Background: Agile Manifesto</vt:lpstr>
      <vt:lpstr>Task: Fix defect</vt:lpstr>
      <vt:lpstr>Fact: Info Sys</vt:lpstr>
      <vt:lpstr>Task: Implement Feature</vt:lpstr>
      <vt:lpstr>Fact: 50%</vt:lpstr>
      <vt:lpstr>FACT: Avoid comprehension</vt:lpstr>
      <vt:lpstr>Task: Refactor NMI</vt:lpstr>
      <vt:lpstr>Need: Understand Dependencies</vt:lpstr>
      <vt:lpstr>As architect</vt:lpstr>
      <vt:lpstr>Software Rot</vt:lpstr>
      <vt:lpstr>PowerPoint Presentation</vt:lpstr>
      <vt:lpstr>Need: Get feedback on arch</vt:lpstr>
      <vt:lpstr>Intentional vs Emergent</vt:lpstr>
      <vt:lpstr>Intentional vs Emergent: But how</vt:lpstr>
      <vt:lpstr>As tester</vt:lpstr>
      <vt:lpstr>Need: Integration Strategy</vt:lpstr>
      <vt:lpstr>Need: Predict Defects Dep/CC</vt:lpstr>
      <vt:lpstr>Fact: More Defects</vt:lpstr>
      <vt:lpstr>As manager</vt:lpstr>
      <vt:lpstr>Need: Out source</vt:lpstr>
      <vt:lpstr>Fact: Lower productiive</vt:lpstr>
      <vt:lpstr>Need: Staffing</vt:lpstr>
      <vt:lpstr>Lines and Boxes</vt:lpstr>
      <vt:lpstr>PowerPoint Presentation</vt:lpstr>
      <vt:lpstr>PowerPoint Presentation</vt:lpstr>
      <vt:lpstr>Just Boxes No Lines</vt:lpstr>
      <vt:lpstr>Design Structure Matrix</vt:lpstr>
      <vt:lpstr>PowerPoint Presentation</vt:lpstr>
      <vt:lpstr>PowerPoint Presentation</vt:lpstr>
      <vt:lpstr>Scalable</vt:lpstr>
      <vt:lpstr>PowerPoint Presentation</vt:lpstr>
      <vt:lpstr>PowerPoint Presentation</vt:lpstr>
      <vt:lpstr>PowerPoint Presentation</vt:lpstr>
      <vt:lpstr>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Refactoring</vt:lpstr>
      <vt:lpstr>PowerPoint Presentation</vt:lpstr>
      <vt:lpstr>PowerPoint Presentation</vt:lpstr>
      <vt:lpstr>PowerPoint Presentation</vt:lpstr>
      <vt:lpstr>Tools</vt:lpstr>
      <vt:lpstr>PowerPoint Presentation</vt:lpstr>
      <vt:lpstr>PowerPoint Presentation</vt:lpstr>
      <vt:lpstr>DsmSuite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Lattix</vt:lpstr>
      <vt:lpstr>Enterprise Architect</vt:lpstr>
      <vt:lpstr>CppDepend</vt:lpstr>
      <vt:lpstr>Understand</vt:lpstr>
      <vt:lpstr>Structure101</vt:lpstr>
      <vt:lpstr>Analysis</vt:lpstr>
      <vt:lpstr>DsmSuite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ArgoUml</vt:lpstr>
      <vt:lpstr>PowerPoint Presentation</vt:lpstr>
      <vt:lpstr>PowerPoint Presentation</vt:lpstr>
      <vt:lpstr>PowerPoint Presentation</vt:lpstr>
      <vt:lpstr>Telegram</vt:lpstr>
      <vt:lpstr>PowerPoint Presentation</vt:lpstr>
      <vt:lpstr>PowerPoint Presentation</vt:lpstr>
      <vt:lpstr>Poco</vt:lpstr>
      <vt:lpstr>PowerPoint Presentation</vt:lpstr>
      <vt:lpstr>PowerPoint Presentation</vt:lpstr>
      <vt:lpstr>Qt</vt:lpstr>
      <vt:lpstr>PowerPoint Presentation</vt:lpstr>
      <vt:lpstr>PowerPoint Presentation</vt:lpstr>
      <vt:lpstr>Linux</vt:lpstr>
      <vt:lpstr>PowerPoint Presentation</vt:lpstr>
      <vt:lpstr>PowerPoint Presentation</vt:lpstr>
      <vt:lpstr>Spring Framework</vt:lpstr>
      <vt:lpstr>PowerPoint Presentation</vt:lpstr>
      <vt:lpstr>PowerPoint Presentation</vt:lpstr>
      <vt:lpstr>PowerPoint Presentation</vt:lpstr>
      <vt:lpstr>PowerPoint Presentation</vt:lpstr>
      <vt:lpstr>Conclusions</vt:lpstr>
      <vt:lpstr>Intro</vt:lpstr>
      <vt:lpstr>Intro</vt:lpstr>
      <vt:lpstr>Intro</vt:lpstr>
      <vt:lpstr>Intro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 van den Muijsenberg</dc:creator>
  <cp:lastModifiedBy>Johan van den Muijsenberg</cp:lastModifiedBy>
  <cp:revision>23</cp:revision>
  <dcterms:created xsi:type="dcterms:W3CDTF">2021-03-14T11:20:56Z</dcterms:created>
  <dcterms:modified xsi:type="dcterms:W3CDTF">2021-03-16T20:57:17Z</dcterms:modified>
</cp:coreProperties>
</file>